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Романова" initials="НР" lastIdx="1" clrIdx="0">
    <p:extLst>
      <p:ext uri="{19B8F6BF-5375-455C-9EA6-DF929625EA0E}">
        <p15:presenceInfo xmlns:p15="http://schemas.microsoft.com/office/powerpoint/2012/main" userId="f71291801fcb16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 snapToGrid="0">
      <p:cViewPr varScale="1">
        <p:scale>
          <a:sx n="88" d="100"/>
          <a:sy n="88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24T18:39:24.246" idx="1">
    <p:pos x="6436" y="1496"/>
    <p:text>вот это я что-то не очень поняла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8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4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62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4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14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3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45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85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40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361B24-7FF0-483E-8C4C-5EAA8254A008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Образовательная программа дошкольного образования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Краткая презентация </a:t>
            </a:r>
          </a:p>
        </p:txBody>
      </p:sp>
    </p:spTree>
    <p:extLst>
      <p:ext uri="{BB962C8B-B14F-4D97-AF65-F5344CB8AC3E}">
        <p14:creationId xmlns:p14="http://schemas.microsoft.com/office/powerpoint/2010/main" val="227653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Основные практические формы взаимодействия с 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0311" y="1915038"/>
            <a:ext cx="2477193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Этапы</a:t>
            </a:r>
          </a:p>
        </p:txBody>
      </p:sp>
      <p:sp>
        <p:nvSpPr>
          <p:cNvPr id="5" name="Стрелка вниз 4"/>
          <p:cNvSpPr/>
          <p:nvPr/>
        </p:nvSpPr>
        <p:spPr>
          <a:xfrm rot="4185375">
            <a:off x="3769416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255222" y="1995981"/>
            <a:ext cx="2187931" cy="7644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/>
              <a:t>Знакомство с семьей</a:t>
            </a:r>
          </a:p>
          <a:p>
            <a:pPr algn="ctr"/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 rot="1832813">
            <a:off x="4145325" y="2825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315966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Информирование родителей о ходе образовательной деятельности</a:t>
            </a:r>
          </a:p>
        </p:txBody>
      </p:sp>
      <p:sp>
        <p:nvSpPr>
          <p:cNvPr id="9" name="Стрелка вниз 8"/>
          <p:cNvSpPr/>
          <p:nvPr/>
        </p:nvSpPr>
        <p:spPr>
          <a:xfrm rot="17528944">
            <a:off x="7385399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197926" y="1995981"/>
            <a:ext cx="2562817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smtClean="0"/>
              <a:t>Просвещение </a:t>
            </a:r>
            <a:r>
              <a:rPr lang="ru-RU" sz="2400" dirty="0"/>
              <a:t>родителей</a:t>
            </a:r>
          </a:p>
        </p:txBody>
      </p:sp>
      <p:sp>
        <p:nvSpPr>
          <p:cNvPr id="11" name="Стрелка вниз 10"/>
          <p:cNvSpPr/>
          <p:nvPr/>
        </p:nvSpPr>
        <p:spPr>
          <a:xfrm rot="18918321">
            <a:off x="7039038" y="279959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sz="half" idx="1"/>
          </p:nvPr>
        </p:nvSpPr>
        <p:spPr>
          <a:xfrm>
            <a:off x="6389118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Совместная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125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328155" y="2395081"/>
            <a:ext cx="4413737" cy="119654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Федеральный государственный образовательный стандарт дошкольного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1328156" y="3960155"/>
            <a:ext cx="4413736" cy="1318699"/>
          </a:xfrm>
        </p:spPr>
        <p:txBody>
          <a:bodyPr/>
          <a:lstStyle/>
          <a:p>
            <a:pPr algn="ctr"/>
            <a:r>
              <a:rPr lang="ru-RU" sz="2400" dirty="0"/>
              <a:t>утвержден приказом Минобрнауки России</a:t>
            </a:r>
            <a:br>
              <a:rPr lang="ru-RU" sz="2400" dirty="0"/>
            </a:br>
            <a:r>
              <a:rPr lang="ru-RU" sz="2400" dirty="0"/>
              <a:t>от 17.10.2013 № 1155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6376397" y="2395081"/>
            <a:ext cx="4413737" cy="11788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Федеральная образовательная программа дошкольного образования </a:t>
            </a:r>
          </a:p>
        </p:txBody>
      </p:sp>
      <p:sp>
        <p:nvSpPr>
          <p:cNvPr id="8" name="Стрелка вниз 7"/>
          <p:cNvSpPr/>
          <p:nvPr/>
        </p:nvSpPr>
        <p:spPr>
          <a:xfrm rot="3042639">
            <a:off x="3272829" y="1314625"/>
            <a:ext cx="484632" cy="892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8679439">
            <a:off x="8081640" y="1295444"/>
            <a:ext cx="484632" cy="894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361933" y="3942467"/>
            <a:ext cx="4328094" cy="13186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утверждена приказом Минпросвещения России</a:t>
            </a:r>
            <a:br>
              <a:rPr lang="ru-RU" sz="2400" dirty="0"/>
            </a:br>
            <a:r>
              <a:rPr lang="ru-RU" sz="2400" dirty="0"/>
              <a:t>от 25.11.2022 № 1028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1A6E14-7C94-BFA7-9762-00BBD32D4C0B}"/>
              </a:ext>
            </a:extLst>
          </p:cNvPr>
          <p:cNvSpPr txBox="1"/>
          <p:nvPr/>
        </p:nvSpPr>
        <p:spPr>
          <a:xfrm>
            <a:off x="910712" y="650475"/>
            <a:ext cx="10638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ОП ДО разработана на основе двух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12182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Организация режима пребывания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r>
              <a:rPr lang="ru-RU" sz="3000" dirty="0"/>
              <a:t>Режим работы: 12-ти часовое пребывание воспитанников при 5-ти дневной рабочей неделе.</a:t>
            </a:r>
          </a:p>
          <a:p>
            <a:pPr fontAlgn="t"/>
            <a:r>
              <a:rPr lang="ru-RU" sz="3000" dirty="0"/>
              <a:t>Работа по реализации ОП ДО проводится в течение года и делится на два периода:</a:t>
            </a:r>
            <a:br>
              <a:rPr lang="ru-RU" sz="3000" dirty="0"/>
            </a:br>
            <a:r>
              <a:rPr lang="ru-RU" sz="3000" dirty="0"/>
              <a:t>- первый период (с 1 сентября по 31 мая);</a:t>
            </a:r>
            <a:br>
              <a:rPr lang="ru-RU" sz="3000" dirty="0"/>
            </a:br>
            <a:r>
              <a:rPr lang="ru-RU" sz="3000" dirty="0"/>
              <a:t>- второй период (с 1 июня по 31 августа)</a:t>
            </a:r>
          </a:p>
        </p:txBody>
      </p:sp>
    </p:spTree>
    <p:extLst>
      <p:ext uri="{BB962C8B-B14F-4D97-AF65-F5344CB8AC3E}">
        <p14:creationId xmlns:p14="http://schemas.microsoft.com/office/powerpoint/2010/main" val="161090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 ДО включает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2821" y="2847859"/>
            <a:ext cx="36182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Три основных раздела</a:t>
            </a: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43419" y="2886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02635" y="4520167"/>
            <a:ext cx="10058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Все разделы ОП ДО включают обязательную часть и часть, формируемую участниками образовательных отношений, которые дополняют друг друга.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F049E5-D999-413A-AE8D-196EF42AB601}"/>
              </a:ext>
            </a:extLst>
          </p:cNvPr>
          <p:cNvSpPr txBox="1"/>
          <p:nvPr/>
        </p:nvSpPr>
        <p:spPr>
          <a:xfrm>
            <a:off x="1097280" y="2096038"/>
            <a:ext cx="43373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Целевой раздел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Содержательный раздел 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Организационный раздел</a:t>
            </a:r>
          </a:p>
        </p:txBody>
      </p:sp>
    </p:spTree>
    <p:extLst>
      <p:ext uri="{BB962C8B-B14F-4D97-AF65-F5344CB8AC3E}">
        <p14:creationId xmlns:p14="http://schemas.microsoft.com/office/powerpoint/2010/main" val="190270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Возрастные</a:t>
            </a:r>
            <a:r>
              <a:rPr lang="ru-RU" dirty="0"/>
              <a:t> и иные категории детей, на которых ориентирована ОП ДО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97280" y="1963971"/>
            <a:ext cx="8364772" cy="5287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 ДОО функционируют 13 возрастных групп</a:t>
            </a:r>
            <a:endParaRPr lang="ru-RU" sz="2800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E0380F52-9D2B-807B-83C4-C4DC9E29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74626"/>
              </p:ext>
            </p:extLst>
          </p:nvPr>
        </p:nvGraphicFramePr>
        <p:xfrm>
          <a:off x="1187173" y="2683565"/>
          <a:ext cx="10163316" cy="2854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886">
                  <a:extLst>
                    <a:ext uri="{9D8B030D-6E8A-4147-A177-3AD203B41FA5}">
                      <a16:colId xmlns:a16="http://schemas.microsoft.com/office/drawing/2014/main" val="221439445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3617615959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332739664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2531132373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195517292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576856533"/>
                    </a:ext>
                  </a:extLst>
                </a:gridCol>
              </a:tblGrid>
              <a:tr h="1516241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Возрастная категория группы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раннего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(2–3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младшего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(3–4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среднего возраста (4–5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старшего возраста (5–6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подготовительная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(6–7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val="4030100499"/>
                  </a:ext>
                </a:extLst>
              </a:tr>
              <a:tr h="1338278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Количество возрастных групп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val="41894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0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Соотношение частей ОП ДО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46908" y="1845735"/>
            <a:ext cx="4348821" cy="167054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Обязательная часть Программы разработана в соответствии с ФГОС ДО и оформлена в виде ссылок на ФОП ДО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2404839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Часть, формируемая участниками образовательных отношений, представлена парциальными и авторскими программами, которые отражают специфику национальных, социокультурных и региональных условий</a:t>
            </a:r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287226" y="3598164"/>
            <a:ext cx="648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629294" y="4463780"/>
            <a:ext cx="3815543" cy="872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менее 60% от общего объема программы</a:t>
            </a:r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510252" y="4464382"/>
            <a:ext cx="6954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918960" y="5162821"/>
            <a:ext cx="3815543" cy="8627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более 40 % от общего объема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chemeClr val="accent1"/>
                </a:solidFill>
              </a:rPr>
              <a:t>Основная цель</a:t>
            </a:r>
            <a:r>
              <a:rPr lang="ru-RU" sz="3000" dirty="0">
                <a:solidFill>
                  <a:schemeClr val="accent1"/>
                </a:solidFill>
              </a:rPr>
              <a:t> </a:t>
            </a:r>
            <a:r>
              <a:rPr lang="ru-RU" sz="3000" dirty="0"/>
              <a:t>взаимодействия педагогов с семьей –  обеспечить: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психолого-педагогическую поддержку семьи и повышение компетентности родителей в вопросах образования, охраны и укрепления здоровья детей младенческого, раннего и дошкольного возрастов;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единства подходов к воспитанию и обучению детей в условиях ДОО и семьи;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повышение воспитательного потенциала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33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 ДОО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2452" y="1845733"/>
            <a:ext cx="9956479" cy="4405436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В основу совместной деятельности семьи и дошкольного учреждения заложены следующие </a:t>
            </a:r>
            <a:r>
              <a:rPr lang="ru-RU" sz="2800" b="1" dirty="0">
                <a:solidFill>
                  <a:schemeClr val="accent1"/>
                </a:solidFill>
              </a:rPr>
              <a:t>принципы</a:t>
            </a:r>
            <a:r>
              <a:rPr lang="ru-RU" sz="2800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приоритет семьи в воспитании, обучении и развитии ребенка;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открытость;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взаимное доверие, уважение и доброжелательность во взаимоотношениях педагогов и родителей;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индивидуально-дифференцированный подход к каждой семье;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err="1"/>
              <a:t>возрастосообразность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Направления работы с семьями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122137" y="3690498"/>
            <a:ext cx="3177778" cy="12094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Диагностико</a:t>
            </a:r>
            <a:r>
              <a:rPr lang="ru-RU" sz="2800" dirty="0"/>
              <a:t>-аналитическое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468710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53759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Просветительское направление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04971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Консультационное направление</a:t>
            </a:r>
          </a:p>
        </p:txBody>
      </p:sp>
      <p:sp>
        <p:nvSpPr>
          <p:cNvPr id="12" name="Стрелка вниз 6">
            <a:extLst>
              <a:ext uri="{FF2B5EF4-FFF2-40B4-BE49-F238E27FC236}">
                <a16:creationId xmlns:a16="http://schemas.microsoft.com/office/drawing/2014/main" id="{DE3A1961-7BAF-7EF0-3CF4-1BB5BE1EC015}"/>
              </a:ext>
            </a:extLst>
          </p:cNvPr>
          <p:cNvSpPr/>
          <p:nvPr/>
        </p:nvSpPr>
        <p:spPr>
          <a:xfrm>
            <a:off x="5824294" y="2516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3" name="Стрелка вниз 6">
            <a:extLst>
              <a:ext uri="{FF2B5EF4-FFF2-40B4-BE49-F238E27FC236}">
                <a16:creationId xmlns:a16="http://schemas.microsoft.com/office/drawing/2014/main" id="{3E7F79E0-B27E-3FCA-77E4-DA83714F5338}"/>
              </a:ext>
            </a:extLst>
          </p:cNvPr>
          <p:cNvSpPr/>
          <p:nvPr/>
        </p:nvSpPr>
        <p:spPr>
          <a:xfrm>
            <a:off x="9310144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4284327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316</TotalTime>
  <Words>281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Ретро</vt:lpstr>
      <vt:lpstr>Образовательная программа дошкольного образования </vt:lpstr>
      <vt:lpstr>Презентация PowerPoint</vt:lpstr>
      <vt:lpstr>Организация режима пребывания детей</vt:lpstr>
      <vt:lpstr>ОП ДО включает</vt:lpstr>
      <vt:lpstr>Возрастные и иные категории детей, на которых ориентирована ОП ДО</vt:lpstr>
      <vt:lpstr>Соотношение частей ОП ДО </vt:lpstr>
      <vt:lpstr>Взаимодействие педагогического коллектива с семьями воспитанников</vt:lpstr>
      <vt:lpstr>Взаимодействие педагогического коллектива с семьями воспитанников ДОО</vt:lpstr>
      <vt:lpstr>Направления работы с семьями </vt:lpstr>
      <vt:lpstr>Основные практические формы взаимодействия с семьей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Менькова Нина Николаевна</dc:creator>
  <cp:lastModifiedBy>Менькова Нина Николаевна</cp:lastModifiedBy>
  <cp:revision>14</cp:revision>
  <dcterms:created xsi:type="dcterms:W3CDTF">2023-05-23T07:08:07Z</dcterms:created>
  <dcterms:modified xsi:type="dcterms:W3CDTF">2023-05-25T12:36:30Z</dcterms:modified>
</cp:coreProperties>
</file>